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6"/>
  </p:notesMasterIdLst>
  <p:handoutMasterIdLst>
    <p:handoutMasterId r:id="rId37"/>
  </p:handoutMasterIdLst>
  <p:sldIdLst>
    <p:sldId id="312" r:id="rId5"/>
    <p:sldId id="304" r:id="rId6"/>
    <p:sldId id="307" r:id="rId7"/>
    <p:sldId id="281" r:id="rId8"/>
    <p:sldId id="323" r:id="rId9"/>
    <p:sldId id="324" r:id="rId10"/>
    <p:sldId id="325" r:id="rId11"/>
    <p:sldId id="332" r:id="rId12"/>
    <p:sldId id="335" r:id="rId13"/>
    <p:sldId id="314" r:id="rId14"/>
    <p:sldId id="282" r:id="rId15"/>
    <p:sldId id="331" r:id="rId16"/>
    <p:sldId id="315" r:id="rId17"/>
    <p:sldId id="317" r:id="rId18"/>
    <p:sldId id="322" r:id="rId19"/>
    <p:sldId id="340" r:id="rId20"/>
    <p:sldId id="339" r:id="rId21"/>
    <p:sldId id="337" r:id="rId22"/>
    <p:sldId id="338" r:id="rId23"/>
    <p:sldId id="318" r:id="rId24"/>
    <p:sldId id="319" r:id="rId25"/>
    <p:sldId id="326" r:id="rId26"/>
    <p:sldId id="327" r:id="rId27"/>
    <p:sldId id="328" r:id="rId28"/>
    <p:sldId id="333" r:id="rId29"/>
    <p:sldId id="329" r:id="rId30"/>
    <p:sldId id="336" r:id="rId31"/>
    <p:sldId id="321" r:id="rId32"/>
    <p:sldId id="334" r:id="rId33"/>
    <p:sldId id="330" r:id="rId34"/>
    <p:sldId id="297" r:id="rId3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388" autoAdjust="0"/>
  </p:normalViewPr>
  <p:slideViewPr>
    <p:cSldViewPr snapToGrid="0" snapToObjects="1">
      <p:cViewPr varScale="1">
        <p:scale>
          <a:sx n="77" d="100"/>
          <a:sy n="77" d="100"/>
        </p:scale>
        <p:origin x="72" y="23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2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4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2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88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97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5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5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806823"/>
            <a:ext cx="6392421" cy="3702423"/>
          </a:xfrm>
        </p:spPr>
        <p:txBody>
          <a:bodyPr anchor="ctr"/>
          <a:lstStyle/>
          <a:p>
            <a:r>
              <a:rPr lang="en-US" sz="3200" dirty="0">
                <a:solidFill>
                  <a:srgbClr val="002060"/>
                </a:solidFill>
              </a:rPr>
              <a:t>Software engineering project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Hotel Management System</a:t>
            </a:r>
            <a:br>
              <a:rPr lang="en-US" sz="2000" dirty="0"/>
            </a:br>
            <a:r>
              <a:rPr lang="en-US" sz="1400" b="1" dirty="0"/>
              <a:t>Team:</a:t>
            </a:r>
            <a:r>
              <a:rPr lang="en-US" sz="1400" dirty="0"/>
              <a:t> Check-in Crew</a:t>
            </a:r>
            <a:br>
              <a:rPr lang="en-US" sz="1100" dirty="0"/>
            </a:br>
            <a:br>
              <a:rPr lang="en-US" sz="2000" dirty="0"/>
            </a:br>
            <a:r>
              <a:rPr lang="en-US" sz="1400" b="1" dirty="0">
                <a:solidFill>
                  <a:srgbClr val="002060"/>
                </a:solidFill>
              </a:rPr>
              <a:t>Team Members:</a:t>
            </a:r>
            <a:br>
              <a:rPr lang="en-US" sz="1100" b="1" dirty="0">
                <a:solidFill>
                  <a:srgbClr val="002060"/>
                </a:solidFill>
              </a:rPr>
            </a:br>
            <a:br>
              <a:rPr lang="en-US" sz="1100" dirty="0">
                <a:solidFill>
                  <a:srgbClr val="002060"/>
                </a:solidFill>
              </a:rPr>
            </a:br>
            <a:r>
              <a:rPr lang="en-US" sz="1200" dirty="0">
                <a:solidFill>
                  <a:srgbClr val="002060"/>
                </a:solidFill>
              </a:rPr>
              <a:t>Haleema Tahir Malik	22i-0937</a:t>
            </a:r>
            <a:br>
              <a:rPr lang="en-US" sz="1200" dirty="0">
                <a:solidFill>
                  <a:srgbClr val="002060"/>
                </a:solidFill>
              </a:rPr>
            </a:br>
            <a:r>
              <a:rPr lang="en-US" sz="1200" dirty="0">
                <a:solidFill>
                  <a:srgbClr val="002060"/>
                </a:solidFill>
              </a:rPr>
              <a:t>Muhammad </a:t>
            </a:r>
            <a:r>
              <a:rPr lang="en-US" sz="1200" dirty="0" err="1">
                <a:solidFill>
                  <a:srgbClr val="002060"/>
                </a:solidFill>
              </a:rPr>
              <a:t>Daniyal</a:t>
            </a:r>
            <a:r>
              <a:rPr lang="en-US" sz="1200" dirty="0">
                <a:solidFill>
                  <a:srgbClr val="002060"/>
                </a:solidFill>
              </a:rPr>
              <a:t> Aziz 	22i-0753</a:t>
            </a:r>
            <a:br>
              <a:rPr lang="en-US" sz="1200" dirty="0">
                <a:solidFill>
                  <a:srgbClr val="002060"/>
                </a:solidFill>
              </a:rPr>
            </a:br>
            <a:r>
              <a:rPr lang="en-US" sz="1200" dirty="0" err="1">
                <a:solidFill>
                  <a:srgbClr val="002060"/>
                </a:solidFill>
              </a:rPr>
              <a:t>Moaz</a:t>
            </a:r>
            <a:r>
              <a:rPr lang="en-US" sz="1200" dirty="0">
                <a:solidFill>
                  <a:srgbClr val="002060"/>
                </a:solidFill>
              </a:rPr>
              <a:t> Farooq		22i-1173</a:t>
            </a:r>
            <a:br>
              <a:rPr lang="en-US" sz="1400" dirty="0">
                <a:solidFill>
                  <a:srgbClr val="002060"/>
                </a:solidFill>
              </a:rPr>
            </a:b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Project Planner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347" y="395563"/>
            <a:ext cx="8579035" cy="994164"/>
          </a:xfrm>
        </p:spPr>
        <p:txBody>
          <a:bodyPr/>
          <a:lstStyle/>
          <a:p>
            <a:r>
              <a:rPr lang="en-US" b="1" dirty="0"/>
              <a:t>Work Breakdown Structure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91E39E-DE1C-4ECD-9BB3-FFB45802B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75658"/>
              </p:ext>
            </p:extLst>
          </p:nvPr>
        </p:nvGraphicFramePr>
        <p:xfrm>
          <a:off x="3247053" y="1763486"/>
          <a:ext cx="8509517" cy="4835065"/>
        </p:xfrm>
        <a:graphic>
          <a:graphicData uri="http://schemas.openxmlformats.org/drawingml/2006/table">
            <a:tbl>
              <a:tblPr/>
              <a:tblGrid>
                <a:gridCol w="2229903">
                  <a:extLst>
                    <a:ext uri="{9D8B030D-6E8A-4147-A177-3AD203B41FA5}">
                      <a16:colId xmlns:a16="http://schemas.microsoft.com/office/drawing/2014/main" val="415864807"/>
                    </a:ext>
                  </a:extLst>
                </a:gridCol>
                <a:gridCol w="3319224">
                  <a:extLst>
                    <a:ext uri="{9D8B030D-6E8A-4147-A177-3AD203B41FA5}">
                      <a16:colId xmlns:a16="http://schemas.microsoft.com/office/drawing/2014/main" val="1584781730"/>
                    </a:ext>
                  </a:extLst>
                </a:gridCol>
                <a:gridCol w="2960390">
                  <a:extLst>
                    <a:ext uri="{9D8B030D-6E8A-4147-A177-3AD203B41FA5}">
                      <a16:colId xmlns:a16="http://schemas.microsoft.com/office/drawing/2014/main" val="3737143897"/>
                    </a:ext>
                  </a:extLst>
                </a:gridCol>
              </a:tblGrid>
              <a:tr h="2805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  <a:endParaRPr lang="en-US" sz="1400" b="1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  <a:endParaRPr lang="en-US" sz="1400" b="1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Sub-Task/Deliverable</a:t>
                      </a:r>
                      <a:endParaRPr lang="en-US" sz="1400" b="1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06153"/>
                  </a:ext>
                </a:extLst>
              </a:tr>
              <a:tr h="7351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Requirements Gathering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Define system requirements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Gather user stories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Create use case diagrams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and Non-Functional Requirements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Diagram</a:t>
                      </a:r>
                      <a:endParaRPr lang="en-US" sz="1200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032526"/>
                  </a:ext>
                </a:extLst>
              </a:tr>
              <a:tr h="5836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Design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Design system architecture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Database schema design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UI/UX wireframes</a:t>
                      </a:r>
                      <a:endParaRPr lang="en-US" sz="1200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Architecture Diagram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Database Tables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Page Designs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235279"/>
                  </a:ext>
                </a:extLst>
              </a:tr>
              <a:tr h="1189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Development (Sprint 1 &amp; 2)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Frontend development (HTML, CSS, Tailwind)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Backend setup (API, database connection)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User Authentication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Room browsing and booking functionality</a:t>
                      </a:r>
                      <a:endParaRPr lang="en-US" sz="1200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prototype with Login/Register, Bookings, Search Rooms</a:t>
                      </a:r>
                      <a:endParaRPr lang="en-US" sz="1200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11508"/>
                  </a:ext>
                </a:extLst>
              </a:tr>
              <a:tr h="7351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Sprint 3 and Enhancements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Staff dashboard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Admin dashboard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Review, Feedback, Complaint handling pages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functional Staff/Admin roles and features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71406"/>
                  </a:ext>
                </a:extLst>
              </a:tr>
              <a:tr h="7351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Testing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Unit testing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Integration testing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User acceptance testing (UAT)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Cases (Black Box and White Box Testing)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257234"/>
                  </a:ext>
                </a:extLst>
              </a:tr>
              <a:tr h="4320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Finalization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Report compilation</a:t>
                      </a:r>
                      <a:endParaRPr lang="en-US" sz="1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Presentation preparation</a:t>
                      </a:r>
                      <a:endParaRPr lang="en-US" sz="120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Report (this one)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Presentation Slides</a:t>
                      </a:r>
                      <a:endParaRPr lang="en-US" sz="1200" dirty="0">
                        <a:effectLst/>
                      </a:endParaRPr>
                    </a:p>
                  </a:txBody>
                  <a:tcPr marL="52049" marR="52049" marT="52049" marB="520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3521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D8B0776-E33E-4804-896E-65D980AD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2103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279079-CF77-40AD-91BC-5C92B86E95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73205" y="507895"/>
            <a:ext cx="3928603" cy="58929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8DF3C-03A4-4598-8482-5506F08D0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3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57199"/>
            <a:ext cx="7796464" cy="680400"/>
          </a:xfrm>
        </p:spPr>
        <p:txBody>
          <a:bodyPr/>
          <a:lstStyle/>
          <a:p>
            <a:r>
              <a:rPr lang="en-US" b="1" dirty="0"/>
              <a:t>Gantt Chart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20130AB-814A-4BDE-B3F6-010BF368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" y="1231461"/>
            <a:ext cx="7913005" cy="52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67" y="727109"/>
            <a:ext cx="7631709" cy="711007"/>
          </a:xfrm>
        </p:spPr>
        <p:txBody>
          <a:bodyPr/>
          <a:lstStyle/>
          <a:p>
            <a:r>
              <a:rPr lang="en-US" b="1" dirty="0"/>
              <a:t>Sprint Planning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6267" y="1692150"/>
            <a:ext cx="7788461" cy="476698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Sprint 1: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Guest user and Registered User functionalities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Log-In/Register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Users are able to view and select room for booking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Sprint 2: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Registered Users can make bookings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modify/cancel them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Registered Users can make 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ayments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Registered Users can give feedbacks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Sprint 3: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Staff/Admin functions and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Manage room availability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Update Check-In/ Check-out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Handle Customer Complaints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Manage User and Staff Accounts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Generate Reports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1CD4049-9E71-4BE1-961D-5031B5E7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EAE7DBE-FA8F-480B-B497-0BCB3263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9125EE-4EF7-4023-9453-420B637C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78" y="1082612"/>
            <a:ext cx="5211965" cy="27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682074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Main User Stories 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33896574"/>
              </p:ext>
            </p:extLst>
          </p:nvPr>
        </p:nvGraphicFramePr>
        <p:xfrm>
          <a:off x="824948" y="1967948"/>
          <a:ext cx="10600287" cy="46007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80522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293704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361661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764400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765313">
                <a:tc>
                  <a:txBody>
                    <a:bodyPr/>
                    <a:lstStyle/>
                    <a:p>
                      <a:r>
                        <a:rPr lang="en-US" dirty="0"/>
                        <a:t>User 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 a Room US7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I want to book a room by selecting dates, entering guest details, and choosing a payment method, so I can secure my stay.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(Sprint 2)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 Payment US9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I want to make a secure payment for my booking using options like credit card or PayPal, so I can complete my reservation.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Completed (Sprint 2)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Room Availability US12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member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I want to manage room availability (e.g., mark rooms as available or unavailable), so I can ensure accurate booking information.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(Sprint 3)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Modify/Cancel Booking (Staff) US15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member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I want to modify or cancel a guest’s booking on their behalf, so I can assist with changes or cancellations.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(Sprint 3)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User and Staff Accounts US18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I want to manage user and staff accounts (e.g., create, update, delete accounts), so I can control access to the system.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(Sprint 3)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0E00-EABC-4996-A8AC-09C9BBF14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888" y="1436190"/>
            <a:ext cx="5715000" cy="2727709"/>
          </a:xfrm>
        </p:spPr>
        <p:txBody>
          <a:bodyPr/>
          <a:lstStyle/>
          <a:p>
            <a:r>
              <a:rPr lang="en-US" dirty="0"/>
              <a:t>Screenshots of actual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3709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E2910-12F7-4827-961E-DFB8F3FAF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BBA668C-E0FF-4C4E-883C-70EAAF9A1F1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01" y="692943"/>
            <a:ext cx="7279851" cy="60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81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A26C9-A297-4220-B85B-81C799A99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3AFC0CD3-B0EA-4DF6-8AC0-442CF0AB6F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2" y="928688"/>
            <a:ext cx="4954516" cy="56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3DFF73BE-1ED3-407A-A4C8-CDADDA36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78" y="1023509"/>
            <a:ext cx="59436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9BA2E3D3-232F-4969-98EC-9FFFC2BF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78" y="3963841"/>
            <a:ext cx="59436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3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545CF-BED3-462F-B06C-AE843760B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491BF8A-D91E-4C4F-A111-2405B8B7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00" y="139146"/>
            <a:ext cx="4394624" cy="64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03E04A1-DE0B-40F5-90C2-BF86EA77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83" y="164909"/>
            <a:ext cx="5145778" cy="63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5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50337"/>
            <a:ext cx="6583680" cy="1531357"/>
          </a:xfrm>
        </p:spPr>
        <p:txBody>
          <a:bodyPr/>
          <a:lstStyle/>
          <a:p>
            <a:r>
              <a:rPr lang="en-US" b="1" dirty="0"/>
              <a:t>Introduction of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74" y="1920240"/>
            <a:ext cx="6583680" cy="3897854"/>
          </a:xfrm>
        </p:spPr>
        <p:txBody>
          <a:bodyPr>
            <a:normAutofit/>
          </a:bodyPr>
          <a:lstStyle/>
          <a:p>
            <a:r>
              <a:rPr lang="en-US" b="1" dirty="0"/>
              <a:t>Purpose: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Streamline hotel operations for guests, staff, and administrators.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Goals: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Automate bookings and complaints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Improve user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Manage hotel data centrally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2943"/>
            <a:ext cx="7843837" cy="731769"/>
          </a:xfrm>
        </p:spPr>
        <p:txBody>
          <a:bodyPr/>
          <a:lstStyle/>
          <a:p>
            <a:r>
              <a:rPr lang="en-US" dirty="0"/>
              <a:t>Black Box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46652" y="1918253"/>
            <a:ext cx="7270824" cy="41353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Black Box Testing</a:t>
            </a:r>
            <a:r>
              <a:rPr lang="en-US" dirty="0"/>
              <a:t> is a software testing method where the tester evaluates the functionality of an application without looking at its internal code structure.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focus is on inputs and outputs — if the system behaves correctly based on given inputs — without knowing </a:t>
            </a:r>
            <a:r>
              <a:rPr lang="en-US" i="1" dirty="0"/>
              <a:t>how</a:t>
            </a:r>
            <a:r>
              <a:rPr lang="en-US" dirty="0"/>
              <a:t> the processing is done internally.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E7BB2F-CEF1-4980-A707-166A6397EB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870220" y="3429000"/>
            <a:ext cx="4321780" cy="27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923098"/>
            <a:ext cx="9879437" cy="586151"/>
          </a:xfrm>
        </p:spPr>
        <p:txBody>
          <a:bodyPr/>
          <a:lstStyle/>
          <a:p>
            <a:r>
              <a:rPr lang="en-US" sz="2800" dirty="0"/>
              <a:t>Equivalence Class Partitioning Table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2664753"/>
              </p:ext>
            </p:extLst>
          </p:nvPr>
        </p:nvGraphicFramePr>
        <p:xfrm>
          <a:off x="1053548" y="1798983"/>
          <a:ext cx="10853531" cy="45672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65580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3694009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3893942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</a:tblGrid>
              <a:tr h="382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Valid Classes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Invalid Classes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Room Price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Price &gt;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Price ≤ 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Guests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1 to 5 guests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0 guests, more than 5 guests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Check-In Date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Future date (today or later)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Past date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Check-Out Date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After Check-In Date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Same as or before Check-In Date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Email Address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Valid email (e.g., abc@example.com)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Missing "@" or "." symbols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Length between 6-20 characters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than 6 or more than 20 characters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124718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Search Room Input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Location entered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Location field empty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97352751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Booking Amount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Booking amount &gt;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Booking amount ≤ 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42578804"/>
                  </a:ext>
                </a:extLst>
              </a:tr>
              <a:tr h="4267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Feedback Rating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1 to 5 stars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than 1 or more than 5 stars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5150338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Feedback Comment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Text entered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text entered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60107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923098"/>
            <a:ext cx="9879437" cy="586151"/>
          </a:xfrm>
        </p:spPr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>Boundary Value Analysis Table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7686857"/>
              </p:ext>
            </p:extLst>
          </p:nvPr>
        </p:nvGraphicFramePr>
        <p:xfrm>
          <a:off x="1053548" y="1798983"/>
          <a:ext cx="10197548" cy="30910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13382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7484166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</a:tblGrid>
              <a:tr h="4993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Boundary Values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4993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Guests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0 (invalid), 1 (valid min), 3 (normal), 5 (valid max), 6 (invalid)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5310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Room Price ($)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0 (invalid), 1 (valid min), 100 (normal), 999 (high valid), 1000+ (invalid)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4993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Check-In Date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Yesterday (invalid), Today (valid), +1 day (valid)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5310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Password Length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5 (invalid), 6 (valid min), 10 (normal), 20 (valid max), 21 (invalid)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5310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Feedback Rating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0 (invalid), 1 (valid min), 3 (normal), 5 (valid max), 6 (invalid)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6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2943"/>
            <a:ext cx="7843837" cy="731769"/>
          </a:xfrm>
        </p:spPr>
        <p:txBody>
          <a:bodyPr/>
          <a:lstStyle/>
          <a:p>
            <a:r>
              <a:rPr lang="en-US" dirty="0"/>
              <a:t>WHITE Box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46652" y="1918253"/>
            <a:ext cx="7270824" cy="41353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White Box Testing</a:t>
            </a:r>
            <a:r>
              <a:rPr lang="en-US" dirty="0"/>
              <a:t> is a software testing method where the tester examines the internal structure, logic, and code of the application.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focus is on verifying how the system processes inputs, covering paths, conditions, and loops within the code.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0F4B39A-2BC7-4A46-AAAD-441D90ED30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2" t="48648" r="471" b="689"/>
          <a:stretch/>
        </p:blipFill>
        <p:spPr>
          <a:xfrm>
            <a:off x="6894443" y="4304322"/>
            <a:ext cx="5317895" cy="1860735"/>
          </a:xfrm>
          <a:prstGeom prst="rect">
            <a:avLst/>
          </a:prstGeom>
        </p:spPr>
      </p:pic>
      <p:sp>
        <p:nvSpPr>
          <p:cNvPr id="8" name="AutoShape 2" descr="White Box Testing: Definition | Testing Tools | Techniques">
            <a:extLst>
              <a:ext uri="{FF2B5EF4-FFF2-40B4-BE49-F238E27FC236}">
                <a16:creationId xmlns:a16="http://schemas.microsoft.com/office/drawing/2014/main" id="{02E32C4D-C4D6-4A2B-B8F9-4B27F2B65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265043"/>
            <a:ext cx="3846443" cy="384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1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57199"/>
            <a:ext cx="7796464" cy="680400"/>
          </a:xfrm>
        </p:spPr>
        <p:txBody>
          <a:bodyPr/>
          <a:lstStyle/>
          <a:p>
            <a:r>
              <a:rPr lang="en-US" b="1" dirty="0"/>
              <a:t>Unit Tests Performed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68A6D6E-E998-4A0B-884F-50A2ABAE7C4D}"/>
              </a:ext>
            </a:extLst>
          </p:cNvPr>
          <p:cNvSpPr txBox="1">
            <a:spLocks/>
          </p:cNvSpPr>
          <p:nvPr/>
        </p:nvSpPr>
        <p:spPr>
          <a:xfrm>
            <a:off x="546652" y="1918253"/>
            <a:ext cx="7270824" cy="41353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dirty="0"/>
              <a:t>Testing Framework</a:t>
            </a: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Tool Used: Jest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Rationale: Jest is a robust testing framework tailored for Node.js environments. It supports mocking, assertions, and built-in coverage reporting, making it an ideal choice for backend API testing.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7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57199"/>
            <a:ext cx="7796464" cy="680400"/>
          </a:xfrm>
        </p:spPr>
        <p:txBody>
          <a:bodyPr/>
          <a:lstStyle/>
          <a:p>
            <a:r>
              <a:rPr lang="en-US" b="1" dirty="0"/>
              <a:t>Unit Tests Performed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68A6D6E-E998-4A0B-884F-50A2ABAE7C4D}"/>
              </a:ext>
            </a:extLst>
          </p:cNvPr>
          <p:cNvSpPr txBox="1">
            <a:spLocks/>
          </p:cNvSpPr>
          <p:nvPr/>
        </p:nvSpPr>
        <p:spPr>
          <a:xfrm>
            <a:off x="546652" y="1401417"/>
            <a:ext cx="7270824" cy="465219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dirty="0"/>
              <a:t>Scope of Testing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Room Management: Creating, retrieving, updating, and deleting room records</a:t>
            </a:r>
          </a:p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Booking Operations: Booking rooms, updating booking details, checking availability, and cancelling bookings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User Services: User login and registration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Staff Management: Staff record operations (CRUD)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Complaint and Feedback Handling: Submission and status tracking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57199"/>
            <a:ext cx="7796464" cy="680400"/>
          </a:xfrm>
        </p:spPr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1CE554-2849-4034-BF81-A9235BAEB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49416"/>
              </p:ext>
            </p:extLst>
          </p:nvPr>
        </p:nvGraphicFramePr>
        <p:xfrm>
          <a:off x="914400" y="1779104"/>
          <a:ext cx="6808304" cy="3916020"/>
        </p:xfrm>
        <a:graphic>
          <a:graphicData uri="http://schemas.openxmlformats.org/drawingml/2006/table">
            <a:tbl>
              <a:tblPr/>
              <a:tblGrid>
                <a:gridCol w="4189726">
                  <a:extLst>
                    <a:ext uri="{9D8B030D-6E8A-4147-A177-3AD203B41FA5}">
                      <a16:colId xmlns:a16="http://schemas.microsoft.com/office/drawing/2014/main" val="3463307197"/>
                    </a:ext>
                  </a:extLst>
                </a:gridCol>
                <a:gridCol w="2618578">
                  <a:extLst>
                    <a:ext uri="{9D8B030D-6E8A-4147-A177-3AD203B41FA5}">
                      <a16:colId xmlns:a16="http://schemas.microsoft.com/office/drawing/2014/main" val="1290809184"/>
                    </a:ext>
                  </a:extLst>
                </a:gridCol>
              </a:tblGrid>
              <a:tr h="7832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Coverage Metric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963732"/>
                  </a:ext>
                </a:extLst>
              </a:tr>
              <a:tr h="7832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Statement Coverage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~70%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663624"/>
                  </a:ext>
                </a:extLst>
              </a:tr>
              <a:tr h="7832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Branch Coverage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~30-40%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664192"/>
                  </a:ext>
                </a:extLst>
              </a:tr>
              <a:tr h="7832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Function Coverage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~53%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077308"/>
                  </a:ext>
                </a:extLst>
              </a:tr>
              <a:tr h="7832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Line Coverage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~70%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16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87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CF05ADB8-469F-4A2C-AAA0-EDCA95EF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9" y="95872"/>
            <a:ext cx="8420534" cy="33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5D8E36D4-4EB3-4A74-8825-876A7276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9" y="3429000"/>
            <a:ext cx="8420534" cy="20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50BC54ED-5876-407C-9B8F-F975D3DFF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2"/>
          <a:stretch/>
        </p:blipFill>
        <p:spPr bwMode="auto">
          <a:xfrm>
            <a:off x="499636" y="5466661"/>
            <a:ext cx="8431107" cy="64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Further Improvements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650836" cy="39615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notifications for booking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Room recommendation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 hosting for scalability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Chatbot integration for guests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EC4-96D2-4A13-A4A8-1FFF442F7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928688"/>
            <a:ext cx="9875463" cy="1128332"/>
          </a:xfrm>
        </p:spPr>
        <p:txBody>
          <a:bodyPr/>
          <a:lstStyle/>
          <a:p>
            <a:r>
              <a:rPr lang="en-US" dirty="0"/>
              <a:t>Work division between </a:t>
            </a:r>
            <a:br>
              <a:rPr lang="en-US" dirty="0"/>
            </a:br>
            <a:r>
              <a:rPr lang="en-US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B0E2D-5E66-49E6-8C49-0185FFE15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730349" cy="3961593"/>
          </a:xfrm>
        </p:spPr>
        <p:txBody>
          <a:bodyPr/>
          <a:lstStyle/>
          <a:p>
            <a:r>
              <a:rPr lang="en-US" b="1" dirty="0"/>
              <a:t>Haleema Tahir Malik</a:t>
            </a:r>
            <a:br>
              <a:rPr lang="en-US" dirty="0"/>
            </a:br>
            <a:r>
              <a:rPr lang="en-US" b="1" dirty="0"/>
              <a:t>Role: </a:t>
            </a:r>
            <a:r>
              <a:rPr lang="en-US" dirty="0"/>
              <a:t>Frontend Developer + Black-box Testing</a:t>
            </a:r>
          </a:p>
          <a:p>
            <a:r>
              <a:rPr lang="en-US" b="1" dirty="0"/>
              <a:t>Muhammad </a:t>
            </a:r>
            <a:r>
              <a:rPr lang="en-US" b="1" dirty="0" err="1"/>
              <a:t>Daniyal</a:t>
            </a:r>
            <a:r>
              <a:rPr lang="en-US" b="1" dirty="0"/>
              <a:t> Aziz</a:t>
            </a:r>
            <a:br>
              <a:rPr lang="en-US" dirty="0"/>
            </a:br>
            <a:r>
              <a:rPr lang="en-US" b="1" dirty="0"/>
              <a:t>Role: </a:t>
            </a:r>
            <a:r>
              <a:rPr lang="en-US" dirty="0"/>
              <a:t>Backend Developer + White-box Testing</a:t>
            </a:r>
          </a:p>
          <a:p>
            <a:r>
              <a:rPr lang="pt-BR" b="1" dirty="0"/>
              <a:t>Moaz Farooq</a:t>
            </a:r>
            <a:br>
              <a:rPr lang="pt-BR" dirty="0"/>
            </a:br>
            <a:r>
              <a:rPr lang="pt-BR" b="1" dirty="0"/>
              <a:t>Role: </a:t>
            </a:r>
            <a:r>
              <a:rPr lang="pt-BR" dirty="0"/>
              <a:t>Database Administrator + Testing</a:t>
            </a:r>
            <a:br>
              <a:rPr lang="pt-BR" dirty="0"/>
            </a:br>
            <a:endParaRPr lang="pt-BR" dirty="0"/>
          </a:p>
          <a:p>
            <a:r>
              <a:rPr lang="en-US" dirty="0"/>
              <a:t>We closely coordinated using GitHub for version control and Trello for task management, ensuring efficient collaboration.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E2081-B4EA-4A4D-8C13-48379A059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2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657930"/>
            <a:ext cx="5723586" cy="4739104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Architecture </a:t>
            </a:r>
            <a:endParaRPr lang="en-US" dirty="0"/>
          </a:p>
        </p:txBody>
      </p:sp>
      <p:pic>
        <p:nvPicPr>
          <p:cNvPr id="3076" name="Picture 4" descr="Design and architecture of modern general-purpose engineering simulation  software | by WELSIM | Quantify the Uncertain | Medium">
            <a:extLst>
              <a:ext uri="{FF2B5EF4-FFF2-40B4-BE49-F238E27FC236}">
                <a16:creationId xmlns:a16="http://schemas.microsoft.com/office/drawing/2014/main" id="{AD230914-4AC4-4020-891A-E2E5AA1E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0" y="1187129"/>
            <a:ext cx="4890655" cy="368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650836" cy="39615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Lessons Learned: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Team Coordination and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Technical Skill Enhancement: Practical experience in full-stack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Engineering Best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Importance of planning and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 Control and Collaboration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Thoughts: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Successfully built a functional hotel management prototype!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3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883964" cy="272770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sz="2400" dirty="0"/>
              <a:t>Check-in Crew</a:t>
            </a:r>
            <a:r>
              <a:rPr lang="en-US" dirty="0"/>
              <a:t> Signing off!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54" y="680477"/>
            <a:ext cx="5259554" cy="753596"/>
          </a:xfrm>
        </p:spPr>
        <p:txBody>
          <a:bodyPr/>
          <a:lstStyle/>
          <a:p>
            <a:r>
              <a:rPr lang="en-US" b="1" dirty="0"/>
              <a:t>Package Diagram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3FADF4-86E0-46D0-B5CD-FF9ED58310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" y="1559858"/>
            <a:ext cx="10733871" cy="47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6" y="492498"/>
            <a:ext cx="7252447" cy="753596"/>
          </a:xfrm>
        </p:spPr>
        <p:txBody>
          <a:bodyPr/>
          <a:lstStyle/>
          <a:p>
            <a:r>
              <a:rPr lang="en-US" b="1" dirty="0"/>
              <a:t>Deployment Diagram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DF5834-066C-4316-9B6E-D6D5D5D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11" y="1317811"/>
            <a:ext cx="4762989" cy="54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7EF7D-1695-46AE-8C34-92516910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46" y="2312383"/>
            <a:ext cx="4461695" cy="22332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Browser (Frontend)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Express Server (Backend)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MySQL Database (Data Layer)</a:t>
            </a:r>
          </a:p>
        </p:txBody>
      </p:sp>
    </p:spTree>
    <p:extLst>
      <p:ext uri="{BB962C8B-B14F-4D97-AF65-F5344CB8AC3E}">
        <p14:creationId xmlns:p14="http://schemas.microsoft.com/office/powerpoint/2010/main" val="177899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54" y="680477"/>
            <a:ext cx="7210270" cy="753596"/>
          </a:xfrm>
        </p:spPr>
        <p:txBody>
          <a:bodyPr/>
          <a:lstStyle/>
          <a:p>
            <a:r>
              <a:rPr lang="en-US" b="1" dirty="0"/>
              <a:t>Component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62F5-4001-4B75-8624-4EB585C0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3" y="1665384"/>
            <a:ext cx="5259554" cy="2233233"/>
          </a:xfrm>
        </p:spPr>
        <p:txBody>
          <a:bodyPr/>
          <a:lstStyle/>
          <a:p>
            <a:r>
              <a:rPr lang="en-US" dirty="0"/>
              <a:t>Components: </a:t>
            </a:r>
          </a:p>
          <a:p>
            <a:r>
              <a:rPr lang="en-US" dirty="0"/>
              <a:t>Room </a:t>
            </a:r>
          </a:p>
          <a:p>
            <a:r>
              <a:rPr lang="en-US" dirty="0"/>
              <a:t>Booking</a:t>
            </a:r>
          </a:p>
          <a:p>
            <a:r>
              <a:rPr lang="en-US" dirty="0"/>
              <a:t>Payment</a:t>
            </a:r>
          </a:p>
          <a:p>
            <a:r>
              <a:rPr lang="en-US" dirty="0"/>
              <a:t>Feedback modules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C6209B-1304-4CD7-B2FD-765C800E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8" y="456881"/>
            <a:ext cx="4266360" cy="62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0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53" y="510148"/>
            <a:ext cx="9272153" cy="753596"/>
          </a:xfrm>
        </p:spPr>
        <p:txBody>
          <a:bodyPr/>
          <a:lstStyle/>
          <a:p>
            <a:r>
              <a:rPr lang="en-US" b="1" dirty="0"/>
              <a:t>Multi-layered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62F5-4001-4B75-8624-4EB585C0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53" y="1665384"/>
            <a:ext cx="4251918" cy="22332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Presentation Layer: 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Tailwind CSS, HTML, JavaScript</a:t>
            </a:r>
          </a:p>
          <a:p>
            <a:pPr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Business Logic Layer: 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Express.js Backend</a:t>
            </a:r>
          </a:p>
          <a:p>
            <a:pPr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Data Layer: 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MySQL Database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20806B-09E2-4EBD-A65A-EF76B708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58" y="1263744"/>
            <a:ext cx="6448425" cy="549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53" y="510148"/>
            <a:ext cx="9272153" cy="753596"/>
          </a:xfrm>
        </p:spPr>
        <p:txBody>
          <a:bodyPr/>
          <a:lstStyle/>
          <a:p>
            <a:r>
              <a:rPr lang="en-US" b="1" dirty="0"/>
              <a:t>ERD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74CCFF-E797-46CC-A618-541B2C8E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20" y="1263744"/>
            <a:ext cx="7955628" cy="54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53" y="510148"/>
            <a:ext cx="9272153" cy="753596"/>
          </a:xfrm>
        </p:spPr>
        <p:txBody>
          <a:bodyPr/>
          <a:lstStyle/>
          <a:p>
            <a:r>
              <a:rPr lang="en-US" b="1" dirty="0"/>
              <a:t>PRODUCT BURNDOWN CHART</a:t>
            </a:r>
            <a:endParaRPr lang="en-US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E6FD8C6C-CA5F-468D-9576-6FB7AEED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3" y="1450492"/>
            <a:ext cx="10214114" cy="50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261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{47DD80E8-7B41-4AAD-8F65-0447951D1A92}tf78438558_win32</Template>
  <TotalTime>1801</TotalTime>
  <Words>1225</Words>
  <Application>Microsoft Office PowerPoint</Application>
  <PresentationFormat>Widescreen</PresentationFormat>
  <Paragraphs>240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Roboto</vt:lpstr>
      <vt:lpstr>Sabon Next LT</vt:lpstr>
      <vt:lpstr>Wingdings</vt:lpstr>
      <vt:lpstr>Custom</vt:lpstr>
      <vt:lpstr>Software engineering project  Hotel Management System Team: Check-in Crew  Team Members:  Haleema Tahir Malik 22i-0937 Muhammad Daniyal Aziz  22i-0753 Moaz Farooq  22i-1173 </vt:lpstr>
      <vt:lpstr>Introduction of System</vt:lpstr>
      <vt:lpstr>Architecture </vt:lpstr>
      <vt:lpstr>Package Diagram</vt:lpstr>
      <vt:lpstr>Deployment Diagram</vt:lpstr>
      <vt:lpstr>Component Diagram</vt:lpstr>
      <vt:lpstr>Multi-layered Architecture</vt:lpstr>
      <vt:lpstr>ERD</vt:lpstr>
      <vt:lpstr>PRODUCT BURNDOWN CHART</vt:lpstr>
      <vt:lpstr>Project Planner</vt:lpstr>
      <vt:lpstr>Work Breakdown Structure</vt:lpstr>
      <vt:lpstr>PowerPoint Presentation</vt:lpstr>
      <vt:lpstr>Gantt Chart</vt:lpstr>
      <vt:lpstr>Sprint Planning</vt:lpstr>
      <vt:lpstr>Main User Stories </vt:lpstr>
      <vt:lpstr>Screenshots of actual implementation</vt:lpstr>
      <vt:lpstr>PowerPoint Presentation</vt:lpstr>
      <vt:lpstr>PowerPoint Presentation</vt:lpstr>
      <vt:lpstr>PowerPoint Presentation</vt:lpstr>
      <vt:lpstr>Black Box Testing</vt:lpstr>
      <vt:lpstr>Equivalence Class Partitioning Table</vt:lpstr>
      <vt:lpstr>Boundary Value Analysis Table</vt:lpstr>
      <vt:lpstr>WHITE Box Testing</vt:lpstr>
      <vt:lpstr>Unit Tests Performed</vt:lpstr>
      <vt:lpstr>Unit Tests Performed</vt:lpstr>
      <vt:lpstr>CODE COVERAGE</vt:lpstr>
      <vt:lpstr>PowerPoint Presentation</vt:lpstr>
      <vt:lpstr>Further Improvements</vt:lpstr>
      <vt:lpstr>Work division between  group members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project  Hotel Management System Team: Check-in Crew  Team Members:  Haleema Tahir Malik 22i-0937 Muhammad Daniyal Aziz  22i-0753 Moaz Farooq  22i-1173</dc:title>
  <dc:subject/>
  <dc:creator>Haleema Tahir</dc:creator>
  <cp:lastModifiedBy>Haleema Tahir</cp:lastModifiedBy>
  <cp:revision>15</cp:revision>
  <dcterms:created xsi:type="dcterms:W3CDTF">2025-04-28T08:41:16Z</dcterms:created>
  <dcterms:modified xsi:type="dcterms:W3CDTF">2025-04-29T14:42:30Z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